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32" r:id="rId21"/>
    <p:sldId id="1142" r:id="rId22"/>
    <p:sldId id="1145" r:id="rId23"/>
    <p:sldId id="1143" r:id="rId24"/>
    <p:sldId id="1151" r:id="rId25"/>
    <p:sldId id="1148" r:id="rId26"/>
    <p:sldId id="1130" r:id="rId27"/>
    <p:sldId id="1135" r:id="rId28"/>
    <p:sldId id="1144" r:id="rId29"/>
    <p:sldId id="1146" r:id="rId30"/>
    <p:sldId id="1147" r:id="rId31"/>
    <p:sldId id="1149" r:id="rId32"/>
    <p:sldId id="1136" r:id="rId33"/>
    <p:sldId id="1137" r:id="rId34"/>
    <p:sldId id="1141" r:id="rId35"/>
    <p:sldId id="1150" r:id="rId36"/>
    <p:sldId id="1138" r:id="rId37"/>
    <p:sldId id="1131" r:id="rId38"/>
    <p:sldId id="1139" r:id="rId39"/>
    <p:sldId id="114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83039" autoAdjust="0"/>
  </p:normalViewPr>
  <p:slideViewPr>
    <p:cSldViewPr snapToGrid="0">
      <p:cViewPr varScale="1">
        <p:scale>
          <a:sx n="46" d="100"/>
          <a:sy n="46" d="100"/>
        </p:scale>
        <p:origin x="1368"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518C-BB2D-D071-D197-8FF4B0ECA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1EF73-0417-9165-7278-537699E81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CD73-EA13-6F4F-DE5A-716895320E4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38312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F5AC3-4529-5417-C4E1-E76860499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9C393-A40D-FD37-1A77-562541C67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27300-F4A3-33C0-3D3D-E46E4048F130}"/>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117967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9776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2A701-6F61-7FAC-2673-0903058DF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91BB8-F5DF-1647-BF17-87AC3B5DC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4AB87-D91A-1E0A-C8AC-B61DF1195595}"/>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1391473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6E05-D68F-E7D2-3E34-61D510D0F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0C08-EF41-DA47-0475-D80304C75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5042C-C770-2B65-93A1-578F40F4D189}"/>
              </a:ext>
            </a:extLst>
          </p:cNvPr>
          <p:cNvSpPr>
            <a:spLocks noGrp="1"/>
          </p:cNvSpPr>
          <p:nvPr>
            <p:ph type="body" idx="1"/>
          </p:nvPr>
        </p:nvSpPr>
        <p:spPr/>
        <p:txBody>
          <a:bodyPr/>
          <a:lstStyle/>
          <a:p>
            <a:r>
              <a:rPr lang="en-US" dirty="0"/>
              <a:t>Comments on electronic effects, P-C vs. P-N vs. P-O, aryl, etc.</a:t>
            </a:r>
          </a:p>
        </p:txBody>
      </p:sp>
    </p:spTree>
    <p:extLst>
      <p:ext uri="{BB962C8B-B14F-4D97-AF65-F5344CB8AC3E}">
        <p14:creationId xmlns:p14="http://schemas.microsoft.com/office/powerpoint/2010/main" val="4088730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M.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
        <p:nvSpPr>
          <p:cNvPr id="2" name="TextBox 1">
            <a:extLst>
              <a:ext uri="{FF2B5EF4-FFF2-40B4-BE49-F238E27FC236}">
                <a16:creationId xmlns:a16="http://schemas.microsoft.com/office/drawing/2014/main" id="{51355194-4923-C3A7-B374-391C8D3456CA}"/>
              </a:ext>
            </a:extLst>
          </p:cNvPr>
          <p:cNvSpPr txBox="1"/>
          <p:nvPr/>
        </p:nvSpPr>
        <p:spPr>
          <a:xfrm>
            <a:off x="7611834" y="6825638"/>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t>
            </a:r>
            <a:r>
              <a:rPr lang="en-US" b="0" dirty="0" err="1">
                <a:latin typeface="Helvetica" panose="020B0604020202020204" pitchFamily="34" charset="0"/>
                <a:cs typeface="Helvetica" panose="020B0604020202020204" pitchFamily="34" charset="0"/>
              </a:rPr>
              <a:t>agostic</a:t>
            </a:r>
            <a:r>
              <a:rPr lang="en-US" b="0" dirty="0">
                <a:latin typeface="Helvetica" panose="020B0604020202020204" pitchFamily="34" charset="0"/>
                <a:cs typeface="Helvetica" panose="020B0604020202020204" pitchFamily="34" charset="0"/>
              </a:rPr>
              <a:t>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BB594C5-A7A4-56AB-6B2F-B266B34BC0F0}"/>
              </a:ext>
            </a:extLst>
          </p:cNvPr>
          <p:cNvPicPr>
            <a:picLocks noChangeAspect="1"/>
          </p:cNvPicPr>
          <p:nvPr/>
        </p:nvPicPr>
        <p:blipFill>
          <a:blip r:embed="rId3"/>
          <a:stretch>
            <a:fillRect/>
          </a:stretch>
        </p:blipFill>
        <p:spPr>
          <a:xfrm>
            <a:off x="1925304" y="1667910"/>
            <a:ext cx="9718122" cy="6483096"/>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Across a series of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trialkylphosphine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-like ligands (also including Pd-Si and non-aryl P-Csp</a:t>
            </a:r>
            <a:r>
              <a:rPr kumimoji="0" lang="en-US" sz="2400" b="0" i="0" u="none" strike="noStrike" cap="none" spc="0" normalizeH="0" baseline="30000" dirty="0">
                <a:ln>
                  <a:noFill/>
                </a:ln>
                <a:solidFill>
                  <a:srgbClr val="000000"/>
                </a:solidFill>
                <a:effectLst/>
                <a:uFillTx/>
                <a:latin typeface="Helvetica Neue"/>
                <a:ea typeface="Helvetica Neue"/>
                <a:cs typeface="Helvetica Neue"/>
                <a:sym typeface="Helvetica Neue"/>
              </a:rPr>
              <a:t>2</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length of the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 correlates well with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B7D1-B015-348A-3023-07A8BD235E6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02A6A79-E7EE-13D3-DEDF-79D40677534B}"/>
              </a:ext>
            </a:extLst>
          </p:cNvPr>
          <p:cNvPicPr>
            <a:picLocks noChangeAspect="1"/>
          </p:cNvPicPr>
          <p:nvPr/>
        </p:nvPicPr>
        <p:blipFill>
          <a:blip r:embed="rId3"/>
          <a:stretch>
            <a:fillRect/>
          </a:stretch>
        </p:blipFill>
        <p:spPr>
          <a:xfrm>
            <a:off x="1582650" y="1763373"/>
            <a:ext cx="10249834" cy="6419088"/>
          </a:xfrm>
          <a:prstGeom prst="rect">
            <a:avLst/>
          </a:prstGeom>
        </p:spPr>
      </p:pic>
      <p:sp>
        <p:nvSpPr>
          <p:cNvPr id="2" name="f-PO by insertion copolymerization">
            <a:extLst>
              <a:ext uri="{FF2B5EF4-FFF2-40B4-BE49-F238E27FC236}">
                <a16:creationId xmlns:a16="http://schemas.microsoft.com/office/drawing/2014/main" id="{DEF04B06-FD86-A6FF-352C-E5D4CC736EA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E0C6AF7-92E2-6BAB-1678-37FFB12FA227}"/>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Even across all ligands that apparently have an </a:t>
            </a:r>
            <a:r>
              <a:rPr lang="en-US" b="0" dirty="0" err="1"/>
              <a:t>agostic</a:t>
            </a:r>
            <a:r>
              <a:rPr lang="en-US" b="0" dirty="0"/>
              <a:t> interaction, the correlation is still pretty good.</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439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43DFB-FF3F-0D51-49E2-E6FEDEC526B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A7932F7-6CDF-161C-F4AF-BFD50EC7073A}"/>
              </a:ext>
            </a:extLst>
          </p:cNvPr>
          <p:cNvPicPr>
            <a:picLocks noChangeAspect="1"/>
          </p:cNvPicPr>
          <p:nvPr/>
        </p:nvPicPr>
        <p:blipFill>
          <a:blip r:embed="rId3"/>
          <a:stretch>
            <a:fillRect/>
          </a:stretch>
        </p:blipFill>
        <p:spPr>
          <a:xfrm>
            <a:off x="1582650" y="1763373"/>
            <a:ext cx="10249834" cy="6419088"/>
          </a:xfrm>
          <a:prstGeom prst="rect">
            <a:avLst/>
          </a:prstGeom>
        </p:spPr>
      </p:pic>
      <p:sp>
        <p:nvSpPr>
          <p:cNvPr id="2" name="f-PO by insertion copolymerization">
            <a:extLst>
              <a:ext uri="{FF2B5EF4-FFF2-40B4-BE49-F238E27FC236}">
                <a16:creationId xmlns:a16="http://schemas.microsoft.com/office/drawing/2014/main" id="{5959D087-2FC0-4FFD-2028-B302EE94DBC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5D552416-5113-47CC-0B5D-22B4AC0EF858}"/>
              </a:ext>
            </a:extLst>
          </p:cNvPr>
          <p:cNvSpPr txBox="1"/>
          <p:nvPr/>
        </p:nvSpPr>
        <p:spPr>
          <a:xfrm>
            <a:off x="526901" y="866425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Several examples stand out as being quite badly predicted: can we figure out why?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3" name="Oval 2">
            <a:extLst>
              <a:ext uri="{FF2B5EF4-FFF2-40B4-BE49-F238E27FC236}">
                <a16:creationId xmlns:a16="http://schemas.microsoft.com/office/drawing/2014/main" id="{09B9E0CD-DDF6-3B0D-040D-5AE425CB0D66}"/>
              </a:ext>
            </a:extLst>
          </p:cNvPr>
          <p:cNvSpPr/>
          <p:nvPr/>
        </p:nvSpPr>
        <p:spPr>
          <a:xfrm>
            <a:off x="5078186" y="6335484"/>
            <a:ext cx="3118757" cy="1061357"/>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27270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CC34BC-8808-25F9-8424-0C3D821720BC}"/>
              </a:ext>
            </a:extLst>
          </p:cNvPr>
          <p:cNvPicPr>
            <a:picLocks noChangeAspect="1"/>
          </p:cNvPicPr>
          <p:nvPr/>
        </p:nvPicPr>
        <p:blipFill>
          <a:blip r:embed="rId2"/>
          <a:stretch>
            <a:fillRect/>
          </a:stretch>
        </p:blipFill>
        <p:spPr>
          <a:xfrm>
            <a:off x="3207203" y="1627725"/>
            <a:ext cx="6231901" cy="6144675"/>
          </a:xfrm>
          <a:prstGeom prst="rect">
            <a:avLst/>
          </a:prstGeom>
        </p:spPr>
      </p:pic>
      <p:sp>
        <p:nvSpPr>
          <p:cNvPr id="3" name="f-PO by insertion copolymerization">
            <a:extLst>
              <a:ext uri="{FF2B5EF4-FFF2-40B4-BE49-F238E27FC236}">
                <a16:creationId xmlns:a16="http://schemas.microsoft.com/office/drawing/2014/main" id="{30A41B98-F6D7-5331-BB59-CA60FE61C36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AGOSTIC INTERACTIONS, SYMMETRIC “METHYL STRADDLES”</a:t>
            </a:r>
          </a:p>
        </p:txBody>
      </p:sp>
      <p:sp>
        <p:nvSpPr>
          <p:cNvPr id="4" name="TextBox 3">
            <a:extLst>
              <a:ext uri="{FF2B5EF4-FFF2-40B4-BE49-F238E27FC236}">
                <a16:creationId xmlns:a16="http://schemas.microsoft.com/office/drawing/2014/main" id="{4F3D29BF-04EB-8F54-8AFC-11843DA69F57}"/>
              </a:ext>
            </a:extLst>
          </p:cNvPr>
          <p:cNvSpPr txBox="1"/>
          <p:nvPr/>
        </p:nvSpPr>
        <p:spPr>
          <a:xfrm>
            <a:off x="571905" y="5737482"/>
            <a:ext cx="32613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(all other Hs omitted)</a:t>
            </a:r>
          </a:p>
        </p:txBody>
      </p:sp>
      <p:cxnSp>
        <p:nvCxnSpPr>
          <p:cNvPr id="7" name="Straight Connector 6">
            <a:extLst>
              <a:ext uri="{FF2B5EF4-FFF2-40B4-BE49-F238E27FC236}">
                <a16:creationId xmlns:a16="http://schemas.microsoft.com/office/drawing/2014/main" id="{5CBD3935-0BA8-3A6F-2EFD-5BDE78785595}"/>
              </a:ext>
            </a:extLst>
          </p:cNvPr>
          <p:cNvCxnSpPr>
            <a:cxnSpLocks/>
          </p:cNvCxnSpPr>
          <p:nvPr/>
        </p:nvCxnSpPr>
        <p:spPr>
          <a:xfrm flipV="1">
            <a:off x="6610350" y="4779267"/>
            <a:ext cx="688203" cy="636588"/>
          </a:xfrm>
          <a:prstGeom prst="line">
            <a:avLst/>
          </a:prstGeom>
          <a:noFill/>
          <a:ln w="889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0E0BBB10-4FBB-2AF1-F158-76D982E45899}"/>
              </a:ext>
            </a:extLst>
          </p:cNvPr>
          <p:cNvSpPr txBox="1"/>
          <p:nvPr/>
        </p:nvSpPr>
        <p:spPr>
          <a:xfrm>
            <a:off x="7656632" y="6431683"/>
            <a:ext cx="287774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2.333, 2.070 Å</a:t>
            </a:r>
          </a:p>
        </p:txBody>
      </p:sp>
      <p:sp>
        <p:nvSpPr>
          <p:cNvPr id="9" name="Arrow: Up 8">
            <a:extLst>
              <a:ext uri="{FF2B5EF4-FFF2-40B4-BE49-F238E27FC236}">
                <a16:creationId xmlns:a16="http://schemas.microsoft.com/office/drawing/2014/main" id="{11027588-57B4-5BBF-B177-88A7E885EEF1}"/>
              </a:ext>
            </a:extLst>
          </p:cNvPr>
          <p:cNvSpPr/>
          <p:nvPr/>
        </p:nvSpPr>
        <p:spPr>
          <a:xfrm rot="19848866">
            <a:off x="7184266" y="5726551"/>
            <a:ext cx="528570" cy="82733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11" name="Straight Connector 10">
            <a:extLst>
              <a:ext uri="{FF2B5EF4-FFF2-40B4-BE49-F238E27FC236}">
                <a16:creationId xmlns:a16="http://schemas.microsoft.com/office/drawing/2014/main" id="{E5A25B8B-6DB2-6A51-4CD2-AAF9E403DB25}"/>
              </a:ext>
            </a:extLst>
          </p:cNvPr>
          <p:cNvCxnSpPr>
            <a:cxnSpLocks/>
          </p:cNvCxnSpPr>
          <p:nvPr/>
        </p:nvCxnSpPr>
        <p:spPr>
          <a:xfrm flipV="1">
            <a:off x="6729457" y="5533328"/>
            <a:ext cx="719093" cy="138772"/>
          </a:xfrm>
          <a:prstGeom prst="line">
            <a:avLst/>
          </a:prstGeom>
          <a:noFill/>
          <a:ln w="889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1058BFE-EC8A-E554-5A9F-A9876D9780BD}"/>
              </a:ext>
            </a:extLst>
          </p:cNvPr>
          <p:cNvSpPr txBox="1"/>
          <p:nvPr/>
        </p:nvSpPr>
        <p:spPr>
          <a:xfrm>
            <a:off x="526901" y="7892434"/>
            <a:ext cx="11950998" cy="17338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Several of these ligands feature a methyl group which appears to almost symmetrically “straddle” the metal center. I suspect that, in these cases, both Hs engage in an </a:t>
            </a:r>
            <a:r>
              <a:rPr lang="en-US" b="0" dirty="0" err="1"/>
              <a:t>agostic</a:t>
            </a:r>
            <a:r>
              <a:rPr lang="en-US" b="0" dirty="0"/>
              <a:t> interaction, making it stronger than would be predicted by this kind of model, and thus leading to a larger blueshift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b="0" kern="1200" dirty="0"/>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76358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444C49E-F4E1-F920-6005-6E0E717C8CFA}"/>
              </a:ext>
            </a:extLst>
          </p:cNvPr>
          <p:cNvPicPr>
            <a:picLocks noChangeAspect="1"/>
          </p:cNvPicPr>
          <p:nvPr/>
        </p:nvPicPr>
        <p:blipFill>
          <a:blip r:embed="rId3"/>
          <a:stretch>
            <a:fillRect/>
          </a:stretch>
        </p:blipFill>
        <p:spPr>
          <a:xfrm>
            <a:off x="1790873" y="1551268"/>
            <a:ext cx="9423053" cy="5769957"/>
          </a:xfrm>
          <a:prstGeom prst="rect">
            <a:avLst/>
          </a:prstGeom>
        </p:spPr>
      </p:pic>
      <p:sp>
        <p:nvSpPr>
          <p:cNvPr id="2" name="f-PO by insertion copolymerization">
            <a:extLst>
              <a:ext uri="{FF2B5EF4-FFF2-40B4-BE49-F238E27FC236}">
                <a16:creationId xmlns:a16="http://schemas.microsoft.com/office/drawing/2014/main" id="{4CFE151F-CE96-1858-956A-1552790CEF1F}"/>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AGOSTIC INTERACTIONS, SYMMETRIC “METHYL STRADDLES”</a:t>
            </a:r>
          </a:p>
        </p:txBody>
      </p:sp>
      <p:sp>
        <p:nvSpPr>
          <p:cNvPr id="3" name="TextBox 2">
            <a:extLst>
              <a:ext uri="{FF2B5EF4-FFF2-40B4-BE49-F238E27FC236}">
                <a16:creationId xmlns:a16="http://schemas.microsoft.com/office/drawing/2014/main" id="{D52B3164-7A82-0DB4-4437-1950C573DD4F}"/>
              </a:ext>
            </a:extLst>
          </p:cNvPr>
          <p:cNvSpPr txBox="1"/>
          <p:nvPr/>
        </p:nvSpPr>
        <p:spPr>
          <a:xfrm>
            <a:off x="526901" y="766678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Indeed, the square error from leave-one-out cross-validation with this simple linear model using only the </a:t>
            </a:r>
            <a:r>
              <a:rPr lang="en-US" b="0" i="1" dirty="0"/>
              <a:t>minimum</a:t>
            </a:r>
            <a:r>
              <a:rPr lang="en-US" b="0" dirty="0"/>
              <a:t> Pd-H distance correlates well with </a:t>
            </a:r>
            <a:r>
              <a:rPr lang="el-GR" b="0" dirty="0"/>
              <a:t>Δ</a:t>
            </a:r>
            <a:r>
              <a:rPr lang="en-US" b="0" dirty="0"/>
              <a:t>(Pd-H) between the methyl group’s two closest Hs (lower values mean more symmetric straddling). So, these cases with symmetric straddles are not very well predicted, while more asymmetric straddles are more akin to the other </a:t>
            </a:r>
            <a:r>
              <a:rPr lang="en-US" b="0" dirty="0" err="1"/>
              <a:t>agostic</a:t>
            </a:r>
            <a:r>
              <a:rPr lang="en-US" b="0" dirty="0"/>
              <a:t> interactions in the dataset.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70BF9B22-BF79-2E9F-BFD6-1825ECD5A96D}"/>
              </a:ext>
            </a:extLst>
          </p:cNvPr>
          <p:cNvSpPr txBox="1"/>
          <p:nvPr/>
        </p:nvSpPr>
        <p:spPr>
          <a:xfrm>
            <a:off x="2846754" y="7008319"/>
            <a:ext cx="238701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1200"/>
              </a:spcAft>
              <a:buClrTx/>
              <a:buSzTx/>
              <a:buFontTx/>
              <a:buNone/>
              <a:tabLst/>
            </a:pPr>
            <a:r>
              <a:rPr lang="en-US" b="0" i="1" dirty="0"/>
              <a:t>m</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ore symmetric</a:t>
            </a:r>
          </a:p>
        </p:txBody>
      </p:sp>
      <p:sp>
        <p:nvSpPr>
          <p:cNvPr id="7" name="TextBox 6">
            <a:extLst>
              <a:ext uri="{FF2B5EF4-FFF2-40B4-BE49-F238E27FC236}">
                <a16:creationId xmlns:a16="http://schemas.microsoft.com/office/drawing/2014/main" id="{8EE5B695-9A92-8044-AF4A-4652B5D2C63E}"/>
              </a:ext>
            </a:extLst>
          </p:cNvPr>
          <p:cNvSpPr txBox="1"/>
          <p:nvPr/>
        </p:nvSpPr>
        <p:spPr>
          <a:xfrm>
            <a:off x="8542239" y="7008319"/>
            <a:ext cx="238701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1200"/>
              </a:spcAft>
              <a:buClrTx/>
              <a:buSzTx/>
              <a:buFontTx/>
              <a:buNone/>
              <a:tabLst/>
            </a:pP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less symmetric</a:t>
            </a:r>
          </a:p>
        </p:txBody>
      </p:sp>
    </p:spTree>
    <p:extLst>
      <p:ext uri="{BB962C8B-B14F-4D97-AF65-F5344CB8AC3E}">
        <p14:creationId xmlns:p14="http://schemas.microsoft.com/office/powerpoint/2010/main" val="2501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2A86-A46B-D602-265C-5DC47C0E29B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1DFE2FFC-60F9-2990-34C9-EC3E64CCBF41}"/>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90AF210C-5A29-A5FB-91F5-7C268F8A6917}"/>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If these cases with symmetric “methyl straddles” (</a:t>
            </a:r>
            <a:r>
              <a:rPr lang="el-GR" b="0" dirty="0"/>
              <a:t>Δ</a:t>
            </a:r>
            <a:r>
              <a:rPr lang="en-US" b="0" dirty="0"/>
              <a:t>(Pd-H) &lt; 0.3 Å between both Hs of the straddling methyl group) are removed, the </a:t>
            </a:r>
            <a:r>
              <a:rPr lang="en-US" b="0" i="1" dirty="0"/>
              <a:t>R</a:t>
            </a:r>
            <a:r>
              <a:rPr lang="en-US" b="0" i="1" baseline="30000" dirty="0"/>
              <a:t>2</a:t>
            </a:r>
            <a:r>
              <a:rPr lang="en-US" b="0" dirty="0"/>
              <a:t> improves significantly of course.</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049FB4A8-454F-83B2-E0FB-4B7AA0C38A0E}"/>
              </a:ext>
            </a:extLst>
          </p:cNvPr>
          <p:cNvPicPr>
            <a:picLocks noChangeAspect="1"/>
          </p:cNvPicPr>
          <p:nvPr/>
        </p:nvPicPr>
        <p:blipFill>
          <a:blip r:embed="rId3"/>
          <a:stretch>
            <a:fillRect/>
          </a:stretch>
        </p:blipFill>
        <p:spPr>
          <a:xfrm>
            <a:off x="1618691" y="1765372"/>
            <a:ext cx="10220706" cy="6412230"/>
          </a:xfrm>
          <a:prstGeom prst="rect">
            <a:avLst/>
          </a:prstGeom>
        </p:spPr>
      </p:pic>
    </p:spTree>
    <p:extLst>
      <p:ext uri="{BB962C8B-B14F-4D97-AF65-F5344CB8AC3E}">
        <p14:creationId xmlns:p14="http://schemas.microsoft.com/office/powerpoint/2010/main" val="351976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272236"/>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4995452"/>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B83174B9-BA49-4C9E-C2B6-63D624F18575}"/>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
        <p:nvSpPr>
          <p:cNvPr id="9" name="TextBox 8">
            <a:extLst>
              <a:ext uri="{FF2B5EF4-FFF2-40B4-BE49-F238E27FC236}">
                <a16:creationId xmlns:a16="http://schemas.microsoft.com/office/drawing/2014/main" id="{CCF1087A-F9C6-5942-FEFD-4859175C0D1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79B7715-D85A-83D6-7879-29B8B7316FF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C2FBB09E-6565-3227-6B77-633F4445E87D}"/>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ligands </a:t>
            </a:r>
            <a:r>
              <a:rPr lang="en-US" b="0" dirty="0"/>
              <a:t>that form chelates with pendant L-type donors, the distance between Pd and the pendant donor atom correlates pretty well with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even across different types of donors (N, O, S, Cl). </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F9B63E0-88D7-8274-3890-8FF7AF1715B0}"/>
              </a:ext>
            </a:extLst>
          </p:cNvPr>
          <p:cNvPicPr>
            <a:picLocks noChangeAspect="1"/>
          </p:cNvPicPr>
          <p:nvPr/>
        </p:nvPicPr>
        <p:blipFill>
          <a:blip r:embed="rId2"/>
          <a:stretch>
            <a:fillRect/>
          </a:stretch>
        </p:blipFill>
        <p:spPr>
          <a:xfrm>
            <a:off x="1647792" y="1743993"/>
            <a:ext cx="9709216" cy="6455664"/>
          </a:xfrm>
          <a:prstGeom prst="rect">
            <a:avLst/>
          </a:prstGeom>
        </p:spPr>
      </p:pic>
    </p:spTree>
    <p:extLst>
      <p:ext uri="{BB962C8B-B14F-4D97-AF65-F5344CB8AC3E}">
        <p14:creationId xmlns:p14="http://schemas.microsoft.com/office/powerpoint/2010/main" val="28481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CB13-28BF-7832-A693-5E983681A89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62AD67A-DFAC-0EA4-A01A-AB66AF3C04CB}"/>
              </a:ext>
            </a:extLst>
          </p:cNvPr>
          <p:cNvPicPr>
            <a:picLocks noChangeAspect="1"/>
          </p:cNvPicPr>
          <p:nvPr/>
        </p:nvPicPr>
        <p:blipFill>
          <a:blip r:embed="rId2"/>
          <a:stretch>
            <a:fillRect/>
          </a:stretch>
        </p:blipFill>
        <p:spPr>
          <a:xfrm>
            <a:off x="1647792" y="1743993"/>
            <a:ext cx="9709216" cy="6455664"/>
          </a:xfrm>
          <a:prstGeom prst="rect">
            <a:avLst/>
          </a:prstGeom>
        </p:spPr>
      </p:pic>
      <p:sp>
        <p:nvSpPr>
          <p:cNvPr id="3" name="f-PO by insertion copolymerization">
            <a:extLst>
              <a:ext uri="{FF2B5EF4-FFF2-40B4-BE49-F238E27FC236}">
                <a16:creationId xmlns:a16="http://schemas.microsoft.com/office/drawing/2014/main" id="{8738C240-9AA0-4463-4B1F-E432BD4CA5B9}"/>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63B75DB2-8EE9-6BAA-EF5B-9A34F233460B}"/>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Interestingly, several of the apparently weaker chelates show a minimal blueshift in </a:t>
            </a:r>
            <a:r>
              <a:rPr lang="el-GR" sz="2400" b="0" i="1" strike="noStrike" kern="1200" baseline="0" dirty="0">
                <a:solidFill>
                  <a:schemeClr val="tx1"/>
                </a:solidFill>
                <a:effectLst/>
              </a:rPr>
              <a:t>λ</a:t>
            </a:r>
            <a:r>
              <a:rPr lang="en-US" sz="2400" b="0" i="1" strike="noStrike" kern="1200" baseline="-25000" dirty="0">
                <a:solidFill>
                  <a:schemeClr val="tx1"/>
                </a:solidFill>
                <a:effectLst/>
              </a:rPr>
              <a:t>max</a:t>
            </a:r>
            <a:r>
              <a:rPr lang="en-US" sz="2400" b="0" strike="noStrike" kern="1200" dirty="0">
                <a:solidFill>
                  <a:schemeClr val="tx1"/>
                </a:solidFill>
                <a:effectLst/>
              </a:rPr>
              <a:t>! This suggests that Pd-C photocleavage could be accessible with visible light from </a:t>
            </a:r>
            <a:r>
              <a:rPr lang="en-US" sz="2400" b="0" i="1" strike="noStrike" kern="1200" dirty="0">
                <a:solidFill>
                  <a:schemeClr val="tx1"/>
                </a:solidFill>
                <a:effectLst/>
              </a:rPr>
              <a:t>square planar complexes</a:t>
            </a: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a:t>
            </a:r>
          </a:p>
        </p:txBody>
      </p:sp>
      <p:sp>
        <p:nvSpPr>
          <p:cNvPr id="2" name="Oval 1">
            <a:extLst>
              <a:ext uri="{FF2B5EF4-FFF2-40B4-BE49-F238E27FC236}">
                <a16:creationId xmlns:a16="http://schemas.microsoft.com/office/drawing/2014/main" id="{44AB7B5B-A40C-AE3A-5353-3F9AED47049F}"/>
              </a:ext>
            </a:extLst>
          </p:cNvPr>
          <p:cNvSpPr/>
          <p:nvPr/>
        </p:nvSpPr>
        <p:spPr>
          <a:xfrm rot="20975139">
            <a:off x="6490153" y="2951270"/>
            <a:ext cx="4371584" cy="902025"/>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134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1944594" y="8144687"/>
            <a:ext cx="9112434" cy="1039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solidFill>
                  <a:schemeClr val="tx1"/>
                </a:solidFill>
              </a:rPr>
              <a:t>V</a:t>
            </a:r>
            <a:r>
              <a:rPr sz="2200" i="1" dirty="0">
                <a:solidFill>
                  <a:schemeClr val="tx1"/>
                </a:solidFill>
              </a:rPr>
              <a:t>isible light</a:t>
            </a:r>
            <a:r>
              <a:rPr sz="2200" dirty="0">
                <a:solidFill>
                  <a:schemeClr val="tx1"/>
                </a:solidFill>
              </a:rPr>
              <a:t>-induced bond weakening triggers SET chemistry in the most synthetically versatile metal and oxidation state (d</a:t>
            </a:r>
            <a:r>
              <a:rPr sz="2200" baseline="50181" dirty="0">
                <a:solidFill>
                  <a:schemeClr val="tx1"/>
                </a:solidFill>
              </a:rPr>
              <a:t>8</a:t>
            </a:r>
            <a:r>
              <a:rPr sz="2200" dirty="0">
                <a:solidFill>
                  <a:schemeClr val="tx1"/>
                </a:solidFill>
              </a:rPr>
              <a:t>, </a:t>
            </a:r>
            <a:r>
              <a:rPr sz="2200" dirty="0" err="1">
                <a:solidFill>
                  <a:schemeClr val="tx1"/>
                </a:solidFill>
              </a:rPr>
              <a:t>Pd</a:t>
            </a:r>
            <a:r>
              <a:rPr sz="2200" baseline="50181" dirty="0" err="1">
                <a:solidFill>
                  <a:schemeClr val="tx1"/>
                </a:solidFill>
              </a:rPr>
              <a:t>II</a:t>
            </a:r>
            <a:r>
              <a:rPr sz="2200" dirty="0">
                <a:solidFill>
                  <a:schemeClr val="tx1"/>
                </a:solidFill>
              </a:rPr>
              <a:t>)</a:t>
            </a:r>
            <a:r>
              <a:rPr lang="en-US" sz="2200" dirty="0">
                <a:solidFill>
                  <a:schemeClr val="tx1"/>
                </a:solidFill>
              </a:rPr>
              <a:t>!</a:t>
            </a:r>
          </a:p>
          <a:p>
            <a:pPr algn="just" defTabSz="605621">
              <a:defRPr sz="2200" b="0">
                <a:solidFill>
                  <a:srgbClr val="000643"/>
                </a:solidFill>
                <a:latin typeface="Helvetica"/>
                <a:ea typeface="Helvetica"/>
                <a:cs typeface="Helvetica"/>
                <a:sym typeface="Helvetica"/>
              </a:defRPr>
            </a:pPr>
            <a:r>
              <a:rPr lang="en-US" sz="2200" dirty="0">
                <a:solidFill>
                  <a:schemeClr val="tx1"/>
                </a:solidFill>
              </a:rPr>
              <a:t>Previously, this reactivity was much more limited to high-energy UV light.</a:t>
            </a:r>
            <a:endParaRPr sz="2200" dirty="0">
              <a:solidFill>
                <a:schemeClr val="tx1"/>
              </a:solidFill>
            </a:endParaRPr>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9F36-5B5D-8422-F7B8-63FF5D7AE06E}"/>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07E04D3E-E711-A230-54BD-896F94DA645C}"/>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16784033-A826-F9CB-7958-DE32FF7BF809}"/>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graph with blue lines&#10;&#10;Description automatically generated">
            <a:extLst>
              <a:ext uri="{FF2B5EF4-FFF2-40B4-BE49-F238E27FC236}">
                <a16:creationId xmlns:a16="http://schemas.microsoft.com/office/drawing/2014/main" id="{E748E265-46B3-3827-DB62-3394E5586362}"/>
              </a:ext>
            </a:extLst>
          </p:cNvPr>
          <p:cNvPicPr>
            <a:picLocks noChangeAspect="1"/>
          </p:cNvPicPr>
          <p:nvPr/>
        </p:nvPicPr>
        <p:blipFill>
          <a:blip r:embed="rId2">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AF1870D8-F565-3536-2814-02A8016E193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591E761E-F2DC-B9BB-0F95-D0DD60CDFA1F}"/>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pic>
        <p:nvPicPr>
          <p:cNvPr id="19" name="Picture 18">
            <a:extLst>
              <a:ext uri="{FF2B5EF4-FFF2-40B4-BE49-F238E27FC236}">
                <a16:creationId xmlns:a16="http://schemas.microsoft.com/office/drawing/2014/main" id="{738BE4A9-2A4B-FDF4-DEE6-26F053E607E5}"/>
              </a:ext>
            </a:extLst>
          </p:cNvPr>
          <p:cNvPicPr>
            <a:picLocks noChangeAspect="1"/>
          </p:cNvPicPr>
          <p:nvPr/>
        </p:nvPicPr>
        <p:blipFill>
          <a:blip r:embed="rId3"/>
          <a:stretch>
            <a:fillRect/>
          </a:stretch>
        </p:blipFill>
        <p:spPr>
          <a:xfrm>
            <a:off x="7609341" y="2702378"/>
            <a:ext cx="4219575" cy="3695700"/>
          </a:xfrm>
          <a:prstGeom prst="rect">
            <a:avLst/>
          </a:prstGeom>
        </p:spPr>
      </p:pic>
      <p:sp>
        <p:nvSpPr>
          <p:cNvPr id="20" name="TextBox 19">
            <a:extLst>
              <a:ext uri="{FF2B5EF4-FFF2-40B4-BE49-F238E27FC236}">
                <a16:creationId xmlns:a16="http://schemas.microsoft.com/office/drawing/2014/main" id="{F441844D-5E24-20D8-B405-0646485EB305}"/>
              </a:ext>
            </a:extLst>
          </p:cNvPr>
          <p:cNvSpPr txBox="1"/>
          <p:nvPr/>
        </p:nvSpPr>
        <p:spPr>
          <a:xfrm>
            <a:off x="8656807" y="6699957"/>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19872</a:t>
            </a:r>
          </a:p>
        </p:txBody>
      </p:sp>
    </p:spTree>
    <p:extLst>
      <p:ext uri="{BB962C8B-B14F-4D97-AF65-F5344CB8AC3E}">
        <p14:creationId xmlns:p14="http://schemas.microsoft.com/office/powerpoint/2010/main" val="8726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71FD-60D2-E180-F157-72DC463145BD}"/>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815F5FD-120D-FEB0-22CD-4E42ABF87655}"/>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59DB411B-A6D5-01A0-F5B8-7773C319223A}"/>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F3489202-1353-A8D9-6D99-B810306CC1B5}"/>
              </a:ext>
            </a:extLst>
          </p:cNvPr>
          <p:cNvPicPr>
            <a:picLocks noChangeAspect="1"/>
          </p:cNvPicPr>
          <p:nvPr/>
        </p:nvPicPr>
        <p:blipFill>
          <a:blip r:embed="rId2"/>
          <a:stretch>
            <a:fillRect/>
          </a:stretch>
        </p:blipFill>
        <p:spPr>
          <a:xfrm>
            <a:off x="7244442" y="2054555"/>
            <a:ext cx="5289550" cy="5313024"/>
          </a:xfrm>
          <a:prstGeom prst="rect">
            <a:avLst/>
          </a:prstGeom>
        </p:spPr>
      </p:pic>
      <p:cxnSp>
        <p:nvCxnSpPr>
          <p:cNvPr id="6" name="Straight Connector 5">
            <a:extLst>
              <a:ext uri="{FF2B5EF4-FFF2-40B4-BE49-F238E27FC236}">
                <a16:creationId xmlns:a16="http://schemas.microsoft.com/office/drawing/2014/main" id="{F0FEA0A5-9630-AA02-EAA2-3BD10482ECF8}"/>
              </a:ext>
            </a:extLst>
          </p:cNvPr>
          <p:cNvCxnSpPr>
            <a:cxnSpLocks/>
          </p:cNvCxnSpPr>
          <p:nvPr/>
        </p:nvCxnSpPr>
        <p:spPr>
          <a:xfrm flipV="1">
            <a:off x="10296978" y="4840325"/>
            <a:ext cx="365760" cy="556260"/>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17EF8C65-DC77-9611-8AFA-A8C59E0A4BD4}"/>
              </a:ext>
            </a:extLst>
          </p:cNvPr>
          <p:cNvSpPr txBox="1"/>
          <p:nvPr/>
        </p:nvSpPr>
        <p:spPr>
          <a:xfrm>
            <a:off x="11129714" y="5642480"/>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2.512 Å</a:t>
            </a:r>
          </a:p>
        </p:txBody>
      </p:sp>
      <p:sp>
        <p:nvSpPr>
          <p:cNvPr id="10" name="Arrow: Up 9">
            <a:extLst>
              <a:ext uri="{FF2B5EF4-FFF2-40B4-BE49-F238E27FC236}">
                <a16:creationId xmlns:a16="http://schemas.microsoft.com/office/drawing/2014/main" id="{CBCBEDF7-765E-B22F-E380-CE6E20614A6A}"/>
              </a:ext>
            </a:extLst>
          </p:cNvPr>
          <p:cNvSpPr/>
          <p:nvPr/>
        </p:nvSpPr>
        <p:spPr>
          <a:xfrm rot="18801658">
            <a:off x="10649014" y="5164485"/>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descr="A graph with blue lines&#10;&#10;Description automatically generated">
            <a:extLst>
              <a:ext uri="{FF2B5EF4-FFF2-40B4-BE49-F238E27FC236}">
                <a16:creationId xmlns:a16="http://schemas.microsoft.com/office/drawing/2014/main" id="{FEDE2FEE-A483-C325-4942-990124F94EC1}"/>
              </a:ext>
            </a:extLst>
          </p:cNvPr>
          <p:cNvPicPr>
            <a:picLocks noChangeAspect="1"/>
          </p:cNvPicPr>
          <p:nvPr/>
        </p:nvPicPr>
        <p:blipFill>
          <a:blip r:embed="rId3">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744534FA-95E3-5B2C-F446-0B7311921E4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36F29AF8-2317-083B-7E75-31E2B67EF5EC}"/>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sp>
        <p:nvSpPr>
          <p:cNvPr id="2" name="TextBox 1">
            <a:extLst>
              <a:ext uri="{FF2B5EF4-FFF2-40B4-BE49-F238E27FC236}">
                <a16:creationId xmlns:a16="http://schemas.microsoft.com/office/drawing/2014/main" id="{6F84284A-0D0A-CD90-4EE8-F1DE3E911DB3}"/>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5809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9D354035-795B-6040-534F-445309B33379}"/>
              </a:ext>
            </a:extLst>
          </p:cNvPr>
          <p:cNvSpPr txBox="1"/>
          <p:nvPr/>
        </p:nvSpPr>
        <p:spPr>
          <a:xfrm>
            <a:off x="11026573" y="6088878"/>
            <a:ext cx="184531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9F5C5-2BD9-80D0-E308-C8A26E32E658}"/>
              </a:ext>
            </a:extLst>
          </p:cNvPr>
          <p:cNvSpPr txBox="1"/>
          <p:nvPr/>
        </p:nvSpPr>
        <p:spPr>
          <a:xfrm>
            <a:off x="1072677" y="3209677"/>
            <a:ext cx="10859445"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rPr>
              <a:t>So, my hypothesis that the strength of the bonding interaction in the fourth site strongly </a:t>
            </a:r>
            <a:r>
              <a:rPr lang="en-US" sz="2600" b="0" dirty="0"/>
              <a:t>influences the position of the peak in the absorption spectrum corresponding to the HOMO-LUMO electronic transition (and thus, the wavelength of light that can be used to cause Pd-C homolytic cleavage) seems to be very well validated.</a:t>
            </a: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r>
              <a:rPr lang="en-US" sz="2600" b="0" dirty="0"/>
              <a:t>Now, what other factors can we find that influence </a:t>
            </a:r>
            <a:r>
              <a:rPr lang="el-GR" sz="2800" b="0" i="1" u="none" strike="noStrike" kern="1200" baseline="0" dirty="0">
                <a:solidFill>
                  <a:sysClr val="windowText" lastClr="000000"/>
                </a:solidFill>
                <a:effectLst/>
              </a:rPr>
              <a:t>λ</a:t>
            </a:r>
            <a:r>
              <a:rPr lang="en-US" sz="2800" b="0" i="1" u="none" strike="noStrike" kern="1200" baseline="-25000" dirty="0">
                <a:solidFill>
                  <a:sysClr val="windowText" lastClr="000000"/>
                </a:solidFill>
                <a:effectLst/>
              </a:rPr>
              <a:t>max</a:t>
            </a:r>
            <a:r>
              <a:rPr lang="en-US" sz="2800" b="0" u="none" strike="noStrike" kern="1200" dirty="0">
                <a:solidFill>
                  <a:sysClr val="windowText" lastClr="000000"/>
                </a:solidFill>
                <a:effectLst/>
              </a:rPr>
              <a:t>?</a:t>
            </a: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44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0233-9D98-B395-A709-0DE9C302B210}"/>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2D1E332-7870-3AA4-8B33-989E53762D1E}"/>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ELECTRONICS</a:t>
            </a:r>
          </a:p>
        </p:txBody>
      </p:sp>
      <p:sp>
        <p:nvSpPr>
          <p:cNvPr id="5" name="TextBox 4">
            <a:extLst>
              <a:ext uri="{FF2B5EF4-FFF2-40B4-BE49-F238E27FC236}">
                <a16:creationId xmlns:a16="http://schemas.microsoft.com/office/drawing/2014/main" id="{9D6656EC-EF93-9EC8-46E7-F067C652784E}"/>
              </a:ext>
            </a:extLst>
          </p:cNvPr>
          <p:cNvSpPr txBox="1"/>
          <p:nvPr/>
        </p:nvSpPr>
        <p:spPr>
          <a:xfrm>
            <a:off x="2788729" y="4461301"/>
            <a:ext cx="74273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Comments on electronic effects, P-C vs. P-N vs. P-O, aryl, etc.</a:t>
            </a:r>
          </a:p>
        </p:txBody>
      </p:sp>
    </p:spTree>
    <p:extLst>
      <p:ext uri="{BB962C8B-B14F-4D97-AF65-F5344CB8AC3E}">
        <p14:creationId xmlns:p14="http://schemas.microsoft.com/office/powerpoint/2010/main" val="1430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3737860"/>
            <a:ext cx="10859445"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u="sng"/>
              <a:t>Results to come!!</a:t>
            </a:r>
            <a:endParaRPr lang="en-US" u="sng" dirty="0"/>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a:t>
            </a:r>
            <a:r>
              <a:rPr lang="en-US" i="1" u="sng" dirty="0">
                <a:latin typeface="Helvetica" panose="020B0604020202020204" pitchFamily="34" charset="0"/>
                <a:cs typeface="Helvetica" panose="020B0604020202020204" pitchFamily="34" charset="0"/>
              </a:rPr>
              <a:t>visible light </a:t>
            </a:r>
            <a:r>
              <a:rPr lang="en-US" i="1" dirty="0">
                <a:latin typeface="Helvetica" panose="020B0604020202020204" pitchFamily="34" charset="0"/>
                <a:cs typeface="Helvetica" panose="020B0604020202020204" pitchFamily="34" charset="0"/>
              </a:rPr>
              <a:t>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402705"/>
            <a:ext cx="11228215" cy="6704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How do the steric and electronic properties of the ancillary ligand affect the UV-vis absorption spectrum of their organopalladium complexes? What characteristics cause red or blue shifts in the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 of the </a:t>
            </a:r>
            <a:r>
              <a:rPr lang="en-US" sz="2200"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u="sng" dirty="0"/>
              <a:t>Hypothesis:</a:t>
            </a:r>
            <a:r>
              <a:rPr lang="en-US" sz="2200" b="0" dirty="0"/>
              <a:t> stronger bonding interaction in the fourth site will cause a blue shift in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a:t>
            </a: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Can we build a model with machine learning techniques to predict the spectral profile of a complex based only on information from its ancillary ligand?</a:t>
            </a: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sz="2200"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24759</TotalTime>
  <Words>2918</Words>
  <Application>Microsoft Office PowerPoint</Application>
  <PresentationFormat>Custom</PresentationFormat>
  <Paragraphs>186</Paragraphs>
  <Slides>39</Slides>
  <Notes>24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9"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697</cp:revision>
  <dcterms:modified xsi:type="dcterms:W3CDTF">2024-12-15T21:24:47Z</dcterms:modified>
</cp:coreProperties>
</file>